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B2CFA6-FD1F-4D12-B6A2-50201B20B1FF}">
  <a:tblStyle styleId="{F0B2CFA6-FD1F-4D12-B6A2-50201B20B1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Roboto-bold.fntdata"/><Relationship Id="rId23" Type="http://schemas.openxmlformats.org/officeDocument/2006/relationships/slide" Target="slides/slide17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bf5bea3a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bf5bea3a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d5806c0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5d5806c0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d5806c0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5d5806c0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d5806c05_0_292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gf5d5806c05_0_292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Before diving into the first topic I would like to recap two important topics: What is high-dim stats? What is Lasso regression?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High-dimensional statistics deals with statistical inference when the number of parameters </a:t>
            </a:r>
            <a:r>
              <a:rPr b="1" lang="en"/>
              <a:t>p</a:t>
            </a:r>
            <a:r>
              <a:rPr lang="en"/>
              <a:t> is larger than the sample size </a:t>
            </a:r>
            <a:r>
              <a:rPr b="1" lang="en"/>
              <a:t>n 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An easy way to think of this is to consider standard multivariate regression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response variable Y, p covariates X, sample size is n, formula for the OLS estimator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increase p, increase overfitting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OLS works only if p&lt;n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One way to overcome the shortcomings of OLS is to use regularized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Definition of Lasso regression: 1) RSS + L1 penalty, 2) MAP under Laplace prior, 3) very popular: a) shrinkage + variable selection b) computationally very fast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lang="en"/>
              <a:t>Side notes: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171450" lvl="0" marL="1714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MAP (Maximum a posteriori estimate) under Laplace prior</a:t>
            </a:r>
            <a:endParaRPr b="0"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High-dimensional statistics studies data whose dimension is larger than dimensions considered in classical multivariate analysis (Wikipedia)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Lasso: least absolute shrinkage and selection operator</a:t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d5806c05_0_308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4" name="Google Shape;194;gf5d5806c05_0_308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To make this more concrete: small illustration based on simulated data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N=50, p=1000, only first coefficient is non-zero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Left plot: 50 data points, oracle solution, OLS solution “overfitting”, Lasso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solution for different lambda values: very small lambda “little shrinkage” to large lambda “shrinkage + variable selection”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is the basic ingredient of all what comes now in my talk</a:t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81e92d5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81e92d5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0b8e94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0b8e94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b8e949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0b8e949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0b8e94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0b8e94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fe612d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fe612d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https://genomebiology.biomedcentral.com/articles/10.1186/gb-2004-5-10-r80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744c81e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744c81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Wiederholung der wichtigsten Punkte (insbesondere der 10:1 Faustregel)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0b8e949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0b8e949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0b8e949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0b8e949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0b8e949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0b8e949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0b8e9498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0b8e9498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0b8e9498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0b8e9498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0b8e9498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0b8e9498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0b8e9498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0b8e9498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0b8e9498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0b8e9498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0b8e9498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0b8e9498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159148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159148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7fd9fc2e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7fd9fc2e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26e2c70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26e2c70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Eine wichtige Eigenschaft ist: yhat=H 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Geometrisch: der Vektor yhat der gefitteten Werte die orthogonale Projektion von y auf den Spaltenraum von X ist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7fd9fc2e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7fd9fc2e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26e2c70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26e2c70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Interessant ist, dass dieses Optimierungsproblem eine geschlossene Lösung 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werden auch Verfahren kennenlernen, die keine geschlossene Lösung haben und numerisch approximiert werden müssen.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43f59af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43f59af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erste Methode ist eine Altbekannte…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Subset- und Schrittweise Regression als Optimierungsproblem mit Nebenbedingungen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Verschiedene Strategien: generieren eine Sequenz von Subgruppen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Wähle das beste Modell (Subgruppe)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Diesen Prozess nennt man die Modellselektio!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618becc32_0_79:notes"/>
          <p:cNvSpPr/>
          <p:nvPr>
            <p:ph idx="2" type="sldImg"/>
          </p:nvPr>
        </p:nvSpPr>
        <p:spPr>
          <a:xfrm>
            <a:off x="379413" y="795777"/>
            <a:ext cx="6099300" cy="32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6" name="Google Shape;486;g11618becc32_0_79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## Main notes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 would like to start with a short personal introduction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Basically it is about my journey in high-dimensional statistics: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Studied mathematics at ETH; PhD with Prof Peter Bühlmann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Fresh in statistics; one of the first things I had to learn was the Lasso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PhD thesis: l1 penalization in more complex models (incomplete data problems)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Postdoc: Netherlands Cancer Institute, questions motivated by molecular biology, graphical models &amp; uncertainty quantification </a:t>
            </a:r>
            <a:endParaRPr b="1"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Roche in Basel: 3 yrs in HTA &amp; 4 ½ yrs pRED 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With my change from academia to industry I focus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924e5d9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924e5d9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9deb47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9deb47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9deb472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9deb472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9deb472b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9deb472b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d0f0eb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d0f0eb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ad0f0eb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ad0f0eb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ad0f0eb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ad0f0eb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ad0f0eb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ad0f0eb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ad0f0eb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ad0f0eb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ace935d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ace935d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pepo.github.io/caret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64.png"/><Relationship Id="rId6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de.wikipedia.org/wiki/Sch%C3%A4tzung" TargetMode="External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Backup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Linear regression - 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5373425" y="396827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den Spaltenraum der Matrix X.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5" y="2111400"/>
            <a:ext cx="3085150" cy="156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{y}}=(y_1,\ldots,y_n)" id="155" name="Google Shape;155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77" y="159722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156" name="Google Shape;156;p2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74" y="1252350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600175" y="396827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430725" y="3968275"/>
            <a:ext cx="40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die Gerade definiert durch den Vektor x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Caret package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b="1"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Subtitle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https://topepo.github.io/caret/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 And REgression Training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Datasets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Diabetes data from lars package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Riboflavin data from hdi package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Drug resistance data: caret package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Sonar data: caret package, classification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Lymphoma data (survival)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https://web.stanford.edu/~hastie/StatLearnSparsity/data.html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high-dimensional statistics? What is the Lasso?</a:t>
            </a:r>
            <a:endParaRPr i="1" sz="1100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High-dimensional statistics deals with statistical inference when</a:t>
            </a:r>
            <a:endParaRPr sz="1100"/>
          </a:p>
          <a:p>
            <a:pPr indent="-209550" lvl="1" marL="571500" rtl="0" algn="l"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○"/>
            </a:pPr>
            <a:r>
              <a:rPr lang="en" sz="1100">
                <a:solidFill>
                  <a:srgbClr val="FF0000"/>
                </a:solidFill>
              </a:rPr>
              <a:t>number of parameters </a:t>
            </a:r>
            <a:r>
              <a:rPr b="1" lang="en" sz="1100">
                <a:solidFill>
                  <a:srgbClr val="FF0000"/>
                </a:solidFill>
              </a:rPr>
              <a:t>p</a:t>
            </a:r>
            <a:r>
              <a:rPr lang="en" sz="1100">
                <a:solidFill>
                  <a:srgbClr val="FF0000"/>
                </a:solidFill>
              </a:rPr>
              <a:t> is larger than the sample size </a:t>
            </a:r>
            <a:r>
              <a:rPr b="1" lang="en" sz="1100">
                <a:solidFill>
                  <a:srgbClr val="FF0000"/>
                </a:solidFill>
              </a:rPr>
              <a:t>n (“p&gt;&gt;n”)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Multivariate linear regression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n x 1 response variable </a:t>
            </a:r>
            <a:r>
              <a:rPr b="1" i="1" lang="en" sz="1100"/>
              <a:t>Y</a:t>
            </a:r>
            <a:r>
              <a:rPr lang="en" sz="1100"/>
              <a:t>,</a:t>
            </a:r>
            <a:r>
              <a:rPr b="1" i="1" lang="en" sz="1100"/>
              <a:t> </a:t>
            </a:r>
            <a:r>
              <a:rPr lang="en" sz="1100"/>
              <a:t>n x p covariate matrix </a:t>
            </a:r>
            <a:r>
              <a:rPr b="1" i="1" lang="en" sz="1100"/>
              <a:t>X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Least squares: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Generalization error (“overfitting”) of OLS increases with p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OLS works only if p &lt; n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Lasso regression </a:t>
            </a:r>
            <a:endParaRPr sz="1100"/>
          </a:p>
          <a:p>
            <a:pPr indent="-11430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100"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295" y="2251594"/>
            <a:ext cx="2128837" cy="471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8"/>
          <p:cNvGrpSpPr/>
          <p:nvPr/>
        </p:nvGrpSpPr>
        <p:grpSpPr>
          <a:xfrm>
            <a:off x="0" y="3100633"/>
            <a:ext cx="9100725" cy="2075240"/>
            <a:chOff x="0" y="4134177"/>
            <a:chExt cx="12134300" cy="2766987"/>
          </a:xfrm>
        </p:grpSpPr>
        <p:grpSp>
          <p:nvGrpSpPr>
            <p:cNvPr id="182" name="Google Shape;182;p28"/>
            <p:cNvGrpSpPr/>
            <p:nvPr/>
          </p:nvGrpSpPr>
          <p:grpSpPr>
            <a:xfrm>
              <a:off x="2133600" y="5239752"/>
              <a:ext cx="5400675" cy="981075"/>
              <a:chOff x="2133600" y="5239752"/>
              <a:chExt cx="5400675" cy="981075"/>
            </a:xfrm>
          </p:grpSpPr>
          <p:pic>
            <p:nvPicPr>
              <p:cNvPr id="183" name="Google Shape;183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81400" y="5239752"/>
                <a:ext cx="3952875" cy="98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33600" y="5347908"/>
                <a:ext cx="1543050" cy="6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5" name="Google Shape;185;p28"/>
            <p:cNvSpPr txBox="1"/>
            <p:nvPr/>
          </p:nvSpPr>
          <p:spPr>
            <a:xfrm>
              <a:off x="6312268" y="6273400"/>
              <a:ext cx="154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L1 penalty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8"/>
            <p:cNvSpPr txBox="1"/>
            <p:nvPr/>
          </p:nvSpPr>
          <p:spPr>
            <a:xfrm>
              <a:off x="4540458" y="6193164"/>
              <a:ext cx="177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Residual sum of squares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 rot="-5400000">
              <a:off x="5205535" y="5673477"/>
              <a:ext cx="353400" cy="7413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 rot="-5400000">
              <a:off x="6624069" y="5927802"/>
              <a:ext cx="307500" cy="3837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8019500" y="4134177"/>
              <a:ext cx="4114800" cy="27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2700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L1 regularized regression “p&gt;&gt;n”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MAP under Laplace prior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Shrinkage &amp; Variable selection simultaneously 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Convex optimization (very fast)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Very popular (~40’000 citations)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0" y="6584400"/>
              <a:ext cx="562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Lasso=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east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bsolute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hrinkage and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election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perator</a:t>
              </a:r>
              <a:endParaRPr sz="1100"/>
            </a:p>
          </p:txBody>
        </p:sp>
      </p:grp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 Lasso Regression</a:t>
            </a:r>
            <a:endParaRPr sz="1100"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69" r="0" t="-1779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 </a:t>
            </a:r>
            <a:endParaRPr sz="1100"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" y="1347488"/>
            <a:ext cx="3686175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38" y="1269943"/>
            <a:ext cx="3671888" cy="35218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65024" y="4753900"/>
            <a:ext cx="221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65FB"/>
                </a:solidFill>
                <a:latin typeface="Arial"/>
                <a:ea typeface="Arial"/>
                <a:cs typeface="Arial"/>
                <a:sym typeface="Arial"/>
              </a:rPr>
              <a:t>Blue: Y~X1 “oracle”</a:t>
            </a:r>
            <a:endParaRPr sz="1500">
              <a:solidFill>
                <a:srgbClr val="336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908471" y="4771275"/>
            <a:ext cx="212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Red: Y~X1+...+X40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3699004" y="4771275"/>
            <a:ext cx="174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Green: Lasso</a:t>
            </a:r>
            <a:endParaRPr sz="15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6515100" y="4229100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4470474" y="1257300"/>
            <a:ext cx="3955124" cy="3771153"/>
            <a:chOff x="5960632" y="1676400"/>
            <a:chExt cx="5273498" cy="5028204"/>
          </a:xfrm>
        </p:grpSpPr>
        <p:grpSp>
          <p:nvGrpSpPr>
            <p:cNvPr id="205" name="Google Shape;205;p29"/>
            <p:cNvGrpSpPr/>
            <p:nvPr/>
          </p:nvGrpSpPr>
          <p:grpSpPr>
            <a:xfrm>
              <a:off x="5960632" y="1676400"/>
              <a:ext cx="5273498" cy="5028204"/>
              <a:chOff x="5960632" y="1676400"/>
              <a:chExt cx="5273498" cy="5028204"/>
            </a:xfrm>
          </p:grpSpPr>
          <p:grpSp>
            <p:nvGrpSpPr>
              <p:cNvPr id="206" name="Google Shape;206;p29"/>
              <p:cNvGrpSpPr/>
              <p:nvPr/>
            </p:nvGrpSpPr>
            <p:grpSpPr>
              <a:xfrm>
                <a:off x="5960632" y="1676400"/>
                <a:ext cx="5273498" cy="5028204"/>
                <a:chOff x="5960632" y="1676400"/>
                <a:chExt cx="5273498" cy="5028204"/>
              </a:xfrm>
            </p:grpSpPr>
            <p:pic>
              <p:nvPicPr>
                <p:cNvPr id="207" name="Google Shape;207;p2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60632" y="1676400"/>
                  <a:ext cx="5273498" cy="44538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8" name="Google Shape;208;p29"/>
                <p:cNvGrpSpPr/>
                <p:nvPr/>
              </p:nvGrpSpPr>
              <p:grpSpPr>
                <a:xfrm>
                  <a:off x="6898007" y="6013927"/>
                  <a:ext cx="3802075" cy="690677"/>
                  <a:chOff x="2133600" y="5239752"/>
                  <a:chExt cx="5400675" cy="981075"/>
                </a:xfrm>
              </p:grpSpPr>
              <p:pic>
                <p:nvPicPr>
                  <p:cNvPr id="209" name="Google Shape;209;p2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581400" y="5239752"/>
                    <a:ext cx="3952875" cy="981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0" name="Google Shape;210;p2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2133600" y="5347908"/>
                    <a:ext cx="1543050" cy="628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211" name="Google Shape;211;p29"/>
              <p:cNvSpPr/>
              <p:nvPr/>
            </p:nvSpPr>
            <p:spPr>
              <a:xfrm>
                <a:off x="7391400" y="5257800"/>
                <a:ext cx="3308400" cy="70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2" name="Google Shape;212;p29"/>
            <p:cNvSpPr/>
            <p:nvPr/>
          </p:nvSpPr>
          <p:spPr>
            <a:xfrm>
              <a:off x="7995231" y="5257800"/>
              <a:ext cx="1752600" cy="152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9"/>
            <p:cNvSpPr txBox="1"/>
            <p:nvPr/>
          </p:nvSpPr>
          <p:spPr>
            <a:xfrm>
              <a:off x="8407338" y="5420500"/>
              <a:ext cx="1489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Limiting sample sizes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1207125"/>
            <a:ext cx="3959725" cy="1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00" y="2665400"/>
            <a:ext cx="3745106" cy="1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Massenspektrometrie 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Intensity peaks at specific m/z  (mass over charge ratios)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p=16898 m/z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find m/z sites that discriminate healthy from prostate cancer patients? </a:t>
            </a:r>
            <a:endParaRPr sz="16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50" y="1187724"/>
            <a:ext cx="5141950" cy="2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 analysis </a:t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Comparative Genomic Hybridization (CGH) array measuring log2 ratio of the number of copies of each gene in tumor vs normal sample.</a:t>
            </a:r>
            <a:endParaRPr sz="1600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900" y="1170125"/>
            <a:ext cx="4790700" cy="243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High-dimensional data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 expression data</a:t>
            </a:r>
            <a:endParaRPr sz="2000"/>
          </a:p>
        </p:txBody>
      </p:sp>
      <p:sp>
        <p:nvSpPr>
          <p:cNvPr id="245" name="Google Shape;245;p33"/>
          <p:cNvSpPr txBox="1"/>
          <p:nvPr/>
        </p:nvSpPr>
        <p:spPr>
          <a:xfrm>
            <a:off x="6427625" y="359825"/>
            <a:ext cx="12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AM</a:t>
            </a: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0" y="1270850"/>
            <a:ext cx="8683151" cy="35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Genexpressions daten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4" name="Google Shape;254;p34"/>
          <p:cNvSpPr txBox="1"/>
          <p:nvPr/>
        </p:nvSpPr>
        <p:spPr>
          <a:xfrm>
            <a:off x="304925" y="1079200"/>
            <a:ext cx="4208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RNA Sequencing Technologie ermöglicht Expressions-Messung tausender Genen simultan (p~10’000).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Die Stichprobengrösse (z.B. Patienten) ist relative klein (n~10-100).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Unterscheiden sich die Genexpressionsmuster zwischen zwei Gruppen von Patienten (z.B. mit/ohne Therapie)?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grpSp>
        <p:nvGrpSpPr>
          <p:cNvPr id="255" name="Google Shape;255;p34"/>
          <p:cNvGrpSpPr/>
          <p:nvPr/>
        </p:nvGrpSpPr>
        <p:grpSpPr>
          <a:xfrm>
            <a:off x="4398519" y="293563"/>
            <a:ext cx="4669366" cy="4610568"/>
            <a:chOff x="4455950" y="479450"/>
            <a:chExt cx="4293275" cy="4338950"/>
          </a:xfrm>
        </p:grpSpPr>
        <p:pic>
          <p:nvPicPr>
            <p:cNvPr id="256" name="Google Shape;25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55950" y="479450"/>
              <a:ext cx="4027424" cy="401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4"/>
            <p:cNvSpPr txBox="1"/>
            <p:nvPr/>
          </p:nvSpPr>
          <p:spPr>
            <a:xfrm>
              <a:off x="6429475" y="4441900"/>
              <a:ext cx="11010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258" name="Google Shape;258;p34"/>
            <p:cNvSpPr txBox="1"/>
            <p:nvPr/>
          </p:nvSpPr>
          <p:spPr>
            <a:xfrm rot="-5400000">
              <a:off x="8014825" y="2387850"/>
              <a:ext cx="11010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</p:grp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Lineare - vs Logistische Regression</a:t>
            </a:r>
            <a:endParaRPr/>
          </a:p>
        </p:txBody>
      </p:sp>
      <p:graphicFrame>
        <p:nvGraphicFramePr>
          <p:cNvPr id="76" name="Google Shape;76;p17"/>
          <p:cNvGraphicFramePr/>
          <p:nvPr/>
        </p:nvGraphicFramePr>
        <p:xfrm>
          <a:off x="686750" y="957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{F0B2CFA6-FD1F-4D12-B6A2-50201B20B1FF}</a:tableStyleId>
              </a:tblPr>
              <a:tblGrid>
                <a:gridCol w="1864900"/>
                <a:gridCol w="2348425"/>
                <a:gridCol w="302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Lineare Regression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Logistische Regression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Response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Y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kontinuierlich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Binär: 0, 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Schätzung der Koeffizienten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minimiere RSS(𝛃)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maximiere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10:1 Faustregel (Überanpassung)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 &lt; n/10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 &lt; min{n</a:t>
                      </a:r>
                      <a:r>
                        <a:rPr baseline="-25000" lang="en" sz="1600">
                          <a:solidFill>
                            <a:schemeClr val="dk2"/>
                          </a:solidFill>
                        </a:rPr>
                        <a:t>0</a:t>
                      </a:r>
                      <a:r>
                        <a:rPr lang="en" sz="1600">
                          <a:solidFill>
                            <a:schemeClr val="dk2"/>
                          </a:solidFill>
                        </a:rPr>
                        <a:t>,n</a:t>
                      </a:r>
                      <a:r>
                        <a:rPr baseline="-25000" lang="en" sz="1600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" sz="1600">
                          <a:solidFill>
                            <a:schemeClr val="dk2"/>
                          </a:solidFill>
                        </a:rPr>
                        <a:t>}/10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Regularisierung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Subset-/Schrittweise Selektion, Lasso, Ridge, EN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Subset-/Schrittweise Selektion, Lasso, Ridge, EN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Modellselektion (Tuningparameter)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AIC, Kreuzvalidierung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AIC, Kreuzvalidierung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Generalisierungs- fehler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Root-mean-squared-error (RMSE)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Falschklassifikationsrate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50" y="1898425"/>
            <a:ext cx="866850" cy="3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252125" y="146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Hoch-dimensional Proteindaten &amp; Signaltransduktion</a:t>
            </a:r>
            <a:endParaRPr sz="2000"/>
          </a:p>
        </p:txBody>
      </p:sp>
      <p:sp>
        <p:nvSpPr>
          <p:cNvPr id="265" name="Google Shape;265;p35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990700"/>
            <a:ext cx="4350300" cy="26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252125" y="559600"/>
            <a:ext cx="383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Protein Signaltransduktion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25" y="1159250"/>
            <a:ext cx="4474024" cy="28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4723725" y="491725"/>
            <a:ext cx="3837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Hoch-dimensionale Proteindaten in verschieden Tumortypen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175275" y="4065075"/>
            <a:ext cx="91440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Modellierung von Netzwerken benötigen eine sehr grosse Anzahl von Parameters (p ist sehr gross)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Unterscheiden sich verschieden Krebsarten auf der molekularen Ebene?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Inwiefern unterscheiden sich die biologischen Signalwege (z.B. Mammakarzinom vs Ovarialkarzinom) ?</a:t>
            </a:r>
            <a:r>
              <a:rPr lang="en" sz="1300"/>
              <a:t> </a:t>
            </a:r>
            <a:endParaRPr sz="1300"/>
          </a:p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High-dimensional data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Psychological assessments</a:t>
            </a:r>
            <a:endParaRPr sz="2000"/>
          </a:p>
        </p:txBody>
      </p:sp>
      <p:sp>
        <p:nvSpPr>
          <p:cNvPr id="277" name="Google Shape;277;p36"/>
          <p:cNvSpPr txBox="1"/>
          <p:nvPr/>
        </p:nvSpPr>
        <p:spPr>
          <a:xfrm>
            <a:off x="304925" y="1079200"/>
            <a:ext cx="52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XXX</a:t>
            </a:r>
            <a:endParaRPr sz="2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Variablenselektion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Erklärende Variablen (Features X1, X2, …)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Eine Zielgrösse (Response, Y)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Vorhersage: Können wir die Zielgrösse mittels erklärenden Variablen vorhersagen?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Variablenselektion: Welche “Features” erklären die Zielgrösse am besten?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Genexpressions Merkmale die prädiktiv für den Verlauf einer Tumorerkrankung sind?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Können wir die Phoneme “aa” und “ao” vorhersagen? Welche Frequenzen enthalten die meiste Information?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Welche Patientenmerkmale sind Risikofaktoren für einen Herzinfarkt (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Myokardinfarkt</a:t>
            </a:r>
            <a:r>
              <a:rPr lang="en" sz="1300">
                <a:solidFill>
                  <a:schemeClr val="dk1"/>
                </a:solidFill>
              </a:rPr>
              <a:t>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80"/>
          </a:p>
        </p:txBody>
      </p:sp>
      <p:grpSp>
        <p:nvGrpSpPr>
          <p:cNvPr id="286" name="Google Shape;286;p37"/>
          <p:cNvGrpSpPr/>
          <p:nvPr/>
        </p:nvGrpSpPr>
        <p:grpSpPr>
          <a:xfrm>
            <a:off x="5813007" y="1375314"/>
            <a:ext cx="3149629" cy="2802718"/>
            <a:chOff x="5026425" y="923288"/>
            <a:chExt cx="3064438" cy="2235201"/>
          </a:xfrm>
        </p:grpSpPr>
        <p:sp>
          <p:nvSpPr>
            <p:cNvPr id="287" name="Google Shape;287;p37"/>
            <p:cNvSpPr txBox="1"/>
            <p:nvPr/>
          </p:nvSpPr>
          <p:spPr>
            <a:xfrm>
              <a:off x="5026425" y="1331384"/>
              <a:ext cx="8151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288" name="Google Shape;288;p37"/>
            <p:cNvGrpSpPr/>
            <p:nvPr/>
          </p:nvGrpSpPr>
          <p:grpSpPr>
            <a:xfrm>
              <a:off x="5026425" y="923288"/>
              <a:ext cx="3064438" cy="2235201"/>
              <a:chOff x="5026425" y="770888"/>
              <a:chExt cx="3064438" cy="2235201"/>
            </a:xfrm>
          </p:grpSpPr>
          <p:cxnSp>
            <p:nvCxnSpPr>
              <p:cNvPr id="289" name="Google Shape;289;p37"/>
              <p:cNvCxnSpPr/>
              <p:nvPr/>
            </p:nvCxnSpPr>
            <p:spPr>
              <a:xfrm>
                <a:off x="5528972" y="1032141"/>
                <a:ext cx="1780800" cy="88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0" name="Google Shape;290;p37"/>
              <p:cNvCxnSpPr/>
              <p:nvPr/>
            </p:nvCxnSpPr>
            <p:spPr>
              <a:xfrm>
                <a:off x="5520725" y="1401000"/>
                <a:ext cx="1794000" cy="581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1" name="Google Shape;291;p37"/>
              <p:cNvCxnSpPr/>
              <p:nvPr/>
            </p:nvCxnSpPr>
            <p:spPr>
              <a:xfrm flipH="1" rot="10800000">
                <a:off x="5480693" y="2108054"/>
                <a:ext cx="1834500" cy="15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2" name="Google Shape;292;p37"/>
              <p:cNvCxnSpPr/>
              <p:nvPr/>
            </p:nvCxnSpPr>
            <p:spPr>
              <a:xfrm flipH="1" rot="10800000">
                <a:off x="5437981" y="2244688"/>
                <a:ext cx="1872000" cy="76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3" name="Google Shape;293;p37"/>
              <p:cNvCxnSpPr/>
              <p:nvPr/>
            </p:nvCxnSpPr>
            <p:spPr>
              <a:xfrm flipH="1" rot="10800000">
                <a:off x="5480145" y="2180558"/>
                <a:ext cx="1839000" cy="459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94" name="Google Shape;294;p37"/>
              <p:cNvSpPr txBox="1"/>
              <p:nvPr/>
            </p:nvSpPr>
            <p:spPr>
              <a:xfrm>
                <a:off x="5026425" y="770888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295" name="Google Shape;295;p37"/>
              <p:cNvSpPr txBox="1"/>
              <p:nvPr/>
            </p:nvSpPr>
            <p:spPr>
              <a:xfrm>
                <a:off x="7309963" y="1893248"/>
                <a:ext cx="7809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296" name="Google Shape;296;p37"/>
              <p:cNvSpPr txBox="1"/>
              <p:nvPr/>
            </p:nvSpPr>
            <p:spPr>
              <a:xfrm>
                <a:off x="5026425" y="1628563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297" name="Google Shape;297;p37"/>
              <p:cNvCxnSpPr/>
              <p:nvPr/>
            </p:nvCxnSpPr>
            <p:spPr>
              <a:xfrm>
                <a:off x="5496275" y="1824400"/>
                <a:ext cx="1809000" cy="23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98" name="Google Shape;298;p37"/>
              <p:cNvSpPr txBox="1"/>
              <p:nvPr/>
            </p:nvSpPr>
            <p:spPr>
              <a:xfrm rot="5400000">
                <a:off x="4932075" y="2261013"/>
                <a:ext cx="8151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Variablen Bewertung</a:t>
            </a:r>
            <a:endParaRPr/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 erklärende Variable X (Merkmal/Behandlung A vs B)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Zielgrössen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Unterschiede in den Zielgrössen zwischen Gruppe A und B?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Verändern sich die Komposition der Immunzellen im Tumorgewebe nach einer Krebstherapie (A: vor Therapie, B: nach Therapie)? Falls ja, für welche Immunzellen?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 die unterschiedlich exprimiert sind zwischen Mausstamm A vs Mausstamm B?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Führt ein Psychopharmaka zu einer Verbesserung negativer Symptome (gemessen mittels mehreren Tests)?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307" name="Google Shape;307;p38"/>
          <p:cNvGrpSpPr/>
          <p:nvPr/>
        </p:nvGrpSpPr>
        <p:grpSpPr>
          <a:xfrm>
            <a:off x="5111156" y="1408658"/>
            <a:ext cx="3439855" cy="2675355"/>
            <a:chOff x="843925" y="570450"/>
            <a:chExt cx="2873250" cy="2110900"/>
          </a:xfrm>
        </p:grpSpPr>
        <p:cxnSp>
          <p:nvCxnSpPr>
            <p:cNvPr id="308" name="Google Shape;308;p38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38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0" name="Google Shape;310;p38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" name="Google Shape;311;p38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38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38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4" name="Google Shape;314;p38"/>
            <p:cNvSpPr txBox="1"/>
            <p:nvPr/>
          </p:nvSpPr>
          <p:spPr>
            <a:xfrm>
              <a:off x="843925" y="1574650"/>
              <a:ext cx="9603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315" name="Google Shape;315;p38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316" name="Google Shape;316;p38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317" name="Google Shape;317;p38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318" name="Google Shape;318;p38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Zwei Problemstellungen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diesem Kurs behandeln wir 2 unterschiedliche Problemstellungen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Vorhersage und Variablenselektion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Variablenbewertung</a:t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/>
        </p:nvSpPr>
        <p:spPr>
          <a:xfrm>
            <a:off x="174425" y="135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tasks of high-dimensional statistics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93700" y="3345125"/>
            <a:ext cx="467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X, what happens to Y1, Y2, …?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Anova, lm(Yj~X)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Multiple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adjustment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Volcano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Variance shrinkage</a:t>
            </a: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4174000" y="3345125"/>
            <a:ext cx="474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Xj (&amp; control for others) what happens to Y? Predict Y from X1, X2,...,Xp?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Y~X1+...+Xp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Overfitting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validation / Information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Regularized regression (Lasso/Ridge penalty)</a:t>
            </a:r>
            <a:endParaRPr/>
          </a:p>
        </p:txBody>
      </p:sp>
      <p:grpSp>
        <p:nvGrpSpPr>
          <p:cNvPr id="335" name="Google Shape;335;p40"/>
          <p:cNvGrpSpPr/>
          <p:nvPr/>
        </p:nvGrpSpPr>
        <p:grpSpPr>
          <a:xfrm>
            <a:off x="386725" y="875250"/>
            <a:ext cx="2873250" cy="2344038"/>
            <a:chOff x="843925" y="570450"/>
            <a:chExt cx="2873250" cy="2344038"/>
          </a:xfrm>
        </p:grpSpPr>
        <p:cxnSp>
          <p:nvCxnSpPr>
            <p:cNvPr id="336" name="Google Shape;336;p40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7" name="Google Shape;337;p40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8" name="Google Shape;338;p40"/>
            <p:cNvCxnSpPr/>
            <p:nvPr/>
          </p:nvCxnSpPr>
          <p:spPr>
            <a:xfrm>
              <a:off x="1648375" y="1815850"/>
              <a:ext cx="1253700" cy="34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9" name="Google Shape;339;p40"/>
            <p:cNvCxnSpPr/>
            <p:nvPr/>
          </p:nvCxnSpPr>
          <p:spPr>
            <a:xfrm>
              <a:off x="1638025" y="1815850"/>
              <a:ext cx="1261500" cy="388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0" name="Google Shape;340;p40"/>
            <p:cNvCxnSpPr/>
            <p:nvPr/>
          </p:nvCxnSpPr>
          <p:spPr>
            <a:xfrm>
              <a:off x="1639075" y="1815850"/>
              <a:ext cx="1282500" cy="773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40"/>
            <p:cNvCxnSpPr/>
            <p:nvPr/>
          </p:nvCxnSpPr>
          <p:spPr>
            <a:xfrm>
              <a:off x="1626925" y="1796688"/>
              <a:ext cx="1287300" cy="1117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40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3" name="Google Shape;343;p40"/>
            <p:cNvSpPr txBox="1"/>
            <p:nvPr/>
          </p:nvSpPr>
          <p:spPr>
            <a:xfrm>
              <a:off x="843925" y="1574650"/>
              <a:ext cx="9603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2873875" y="5704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2895025" y="99817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2902075" y="138382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347" name="Google Shape;347;p40"/>
            <p:cNvSpPr txBox="1"/>
            <p:nvPr/>
          </p:nvSpPr>
          <p:spPr>
            <a:xfrm rot="5400000">
              <a:off x="2782850" y="2086151"/>
              <a:ext cx="7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348" name="Google Shape;348;p40"/>
          <p:cNvGrpSpPr/>
          <p:nvPr/>
        </p:nvGrpSpPr>
        <p:grpSpPr>
          <a:xfrm>
            <a:off x="5026425" y="803900"/>
            <a:ext cx="3132350" cy="2400425"/>
            <a:chOff x="5026425" y="803900"/>
            <a:chExt cx="3132350" cy="2400425"/>
          </a:xfrm>
        </p:grpSpPr>
        <p:sp>
          <p:nvSpPr>
            <p:cNvPr id="349" name="Google Shape;349;p40"/>
            <p:cNvSpPr txBox="1"/>
            <p:nvPr/>
          </p:nvSpPr>
          <p:spPr>
            <a:xfrm>
              <a:off x="5026425" y="12717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350" name="Google Shape;350;p40"/>
            <p:cNvGrpSpPr/>
            <p:nvPr/>
          </p:nvGrpSpPr>
          <p:grpSpPr>
            <a:xfrm>
              <a:off x="5026425" y="803900"/>
              <a:ext cx="3132350" cy="2400425"/>
              <a:chOff x="5026425" y="651500"/>
              <a:chExt cx="3132350" cy="2400425"/>
            </a:xfrm>
          </p:grpSpPr>
          <p:cxnSp>
            <p:nvCxnSpPr>
              <p:cNvPr id="351" name="Google Shape;351;p40"/>
              <p:cNvCxnSpPr/>
              <p:nvPr/>
            </p:nvCxnSpPr>
            <p:spPr>
              <a:xfrm>
                <a:off x="5513850" y="927850"/>
                <a:ext cx="1822800" cy="88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2" name="Google Shape;352;p40"/>
              <p:cNvCxnSpPr/>
              <p:nvPr/>
            </p:nvCxnSpPr>
            <p:spPr>
              <a:xfrm>
                <a:off x="5520725" y="1401000"/>
                <a:ext cx="1807500" cy="52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3" name="Google Shape;353;p40"/>
              <p:cNvCxnSpPr/>
              <p:nvPr/>
            </p:nvCxnSpPr>
            <p:spPr>
              <a:xfrm flipH="1" rot="10800000">
                <a:off x="5480000" y="2154375"/>
                <a:ext cx="1838100" cy="12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4" name="Google Shape;354;p40"/>
              <p:cNvCxnSpPr/>
              <p:nvPr/>
            </p:nvCxnSpPr>
            <p:spPr>
              <a:xfrm flipH="1" rot="10800000">
                <a:off x="5447175" y="2385925"/>
                <a:ext cx="1861800" cy="66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5" name="Google Shape;355;p40"/>
              <p:cNvCxnSpPr/>
              <p:nvPr/>
            </p:nvCxnSpPr>
            <p:spPr>
              <a:xfrm flipH="1" rot="10800000">
                <a:off x="5470975" y="2288475"/>
                <a:ext cx="1833000" cy="37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56" name="Google Shape;356;p40"/>
              <p:cNvSpPr txBox="1"/>
              <p:nvPr/>
            </p:nvSpPr>
            <p:spPr>
              <a:xfrm>
                <a:off x="5026425" y="651500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357" name="Google Shape;357;p40"/>
              <p:cNvSpPr txBox="1"/>
              <p:nvPr/>
            </p:nvSpPr>
            <p:spPr>
              <a:xfrm>
                <a:off x="7377875" y="1876600"/>
                <a:ext cx="780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358" name="Google Shape;358;p40"/>
              <p:cNvSpPr txBox="1"/>
              <p:nvPr/>
            </p:nvSpPr>
            <p:spPr>
              <a:xfrm>
                <a:off x="5026425" y="15870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359" name="Google Shape;359;p40"/>
              <p:cNvCxnSpPr/>
              <p:nvPr/>
            </p:nvCxnSpPr>
            <p:spPr>
              <a:xfrm>
                <a:off x="5496275" y="1824400"/>
                <a:ext cx="1831200" cy="22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60" name="Google Shape;360;p40"/>
              <p:cNvSpPr txBox="1"/>
              <p:nvPr/>
            </p:nvSpPr>
            <p:spPr>
              <a:xfrm rot="5400000">
                <a:off x="4925925" y="22548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361" name="Google Shape;361;p40"/>
          <p:cNvSpPr txBox="1"/>
          <p:nvPr/>
        </p:nvSpPr>
        <p:spPr>
          <a:xfrm>
            <a:off x="658675" y="458025"/>
            <a:ext cx="26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assessment</a:t>
            </a:r>
            <a:endParaRPr sz="1800"/>
          </a:p>
        </p:txBody>
      </p:sp>
      <p:sp>
        <p:nvSpPr>
          <p:cNvPr id="362" name="Google Shape;362;p40"/>
          <p:cNvSpPr txBox="1"/>
          <p:nvPr/>
        </p:nvSpPr>
        <p:spPr>
          <a:xfrm>
            <a:off x="4938025" y="458025"/>
            <a:ext cx="36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 &amp; feature selection</a:t>
            </a:r>
            <a:endParaRPr sz="1200"/>
          </a:p>
        </p:txBody>
      </p:sp>
      <p:sp>
        <p:nvSpPr>
          <p:cNvPr id="363" name="Google Shape;36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41"/>
          <p:cNvGrpSpPr/>
          <p:nvPr/>
        </p:nvGrpSpPr>
        <p:grpSpPr>
          <a:xfrm>
            <a:off x="3815756" y="722858"/>
            <a:ext cx="3439855" cy="2675355"/>
            <a:chOff x="843925" y="570450"/>
            <a:chExt cx="2873250" cy="2110900"/>
          </a:xfrm>
        </p:grpSpPr>
        <p:cxnSp>
          <p:nvCxnSpPr>
            <p:cNvPr id="369" name="Google Shape;369;p41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0" name="Google Shape;370;p41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1" name="Google Shape;371;p41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" name="Google Shape;372;p41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3" name="Google Shape;373;p41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4" name="Google Shape;374;p41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5" name="Google Shape;375;p41"/>
            <p:cNvSpPr txBox="1"/>
            <p:nvPr/>
          </p:nvSpPr>
          <p:spPr>
            <a:xfrm>
              <a:off x="843925" y="1574650"/>
              <a:ext cx="9603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376" name="Google Shape;376;p41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377" name="Google Shape;377;p41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378" name="Google Shape;378;p41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379" name="Google Shape;379;p41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380" name="Google Shape;380;p41"/>
          <p:cNvGrpSpPr/>
          <p:nvPr/>
        </p:nvGrpSpPr>
        <p:grpSpPr>
          <a:xfrm>
            <a:off x="860007" y="613314"/>
            <a:ext cx="3149629" cy="3014864"/>
            <a:chOff x="860007" y="613314"/>
            <a:chExt cx="3149629" cy="3014864"/>
          </a:xfrm>
        </p:grpSpPr>
        <p:grpSp>
          <p:nvGrpSpPr>
            <p:cNvPr id="381" name="Google Shape;381;p41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382" name="Google Shape;382;p41"/>
              <p:cNvSpPr txBox="1"/>
              <p:nvPr/>
            </p:nvSpPr>
            <p:spPr>
              <a:xfrm>
                <a:off x="5026425" y="1331384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383" name="Google Shape;383;p41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384" name="Google Shape;384;p41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85" name="Google Shape;385;p41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86" name="Google Shape;386;p41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87" name="Google Shape;387;p41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88" name="Google Shape;388;p41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89" name="Google Shape;389;p41"/>
                <p:cNvSpPr txBox="1"/>
                <p:nvPr/>
              </p:nvSpPr>
              <p:spPr>
                <a:xfrm>
                  <a:off x="5026425" y="770888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390" name="Google Shape;390;p41"/>
                <p:cNvSpPr txBox="1"/>
                <p:nvPr/>
              </p:nvSpPr>
              <p:spPr>
                <a:xfrm>
                  <a:off x="7309963" y="1893248"/>
                  <a:ext cx="7809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391" name="Google Shape;391;p41"/>
                <p:cNvSpPr txBox="1"/>
                <p:nvPr/>
              </p:nvSpPr>
              <p:spPr>
                <a:xfrm>
                  <a:off x="5026425" y="1628563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392" name="Google Shape;392;p41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93" name="Google Shape;393;p41"/>
                <p:cNvSpPr txBox="1"/>
                <p:nvPr/>
              </p:nvSpPr>
              <p:spPr>
                <a:xfrm rot="5400000">
                  <a:off x="4932075" y="2261013"/>
                  <a:ext cx="8151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394" name="Google Shape;394;p41"/>
            <p:cNvSpPr txBox="1"/>
            <p:nvPr/>
          </p:nvSpPr>
          <p:spPr>
            <a:xfrm>
              <a:off x="860007" y="3166478"/>
              <a:ext cx="83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395" name="Google Shape;395;p41"/>
          <p:cNvSpPr txBox="1"/>
          <p:nvPr/>
        </p:nvSpPr>
        <p:spPr>
          <a:xfrm>
            <a:off x="6279698" y="3237755"/>
            <a:ext cx="9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r>
              <a:rPr baseline="-25000" lang="en" sz="1800"/>
              <a:t>p</a:t>
            </a:r>
            <a:endParaRPr baseline="-25000" sz="1800"/>
          </a:p>
        </p:txBody>
      </p:sp>
      <p:sp>
        <p:nvSpPr>
          <p:cNvPr id="396" name="Google Shape;396;p41"/>
          <p:cNvSpPr txBox="1"/>
          <p:nvPr/>
        </p:nvSpPr>
        <p:spPr>
          <a:xfrm>
            <a:off x="691625" y="213125"/>
            <a:ext cx="33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Prediction and Feature Selection</a:t>
            </a:r>
            <a:endParaRPr sz="1600"/>
          </a:p>
        </p:txBody>
      </p:sp>
      <p:sp>
        <p:nvSpPr>
          <p:cNvPr id="397" name="Google Shape;397;p41"/>
          <p:cNvSpPr txBox="1"/>
          <p:nvPr/>
        </p:nvSpPr>
        <p:spPr>
          <a:xfrm>
            <a:off x="4417650" y="213125"/>
            <a:ext cx="36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Assessment</a:t>
            </a:r>
            <a:endParaRPr sz="1600"/>
          </a:p>
        </p:txBody>
      </p:sp>
      <p:sp>
        <p:nvSpPr>
          <p:cNvPr id="398" name="Google Shape;3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types of questions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 assessment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anti-cancer drug change the expression of genes in tumor tissue? If yes, which genes?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Are genes differentially expressed in different mice strains?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antipsychotic drug lead to improvements to negative symptoms and cognitive functioning (as assessed via various tests)?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Prediction &amp; feature selection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genes are most predictive for disease outcome?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 we predict phonemes based on digitized speech data?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patient characteristics are risk factors for myocardial infarction (heart attack)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Lernziele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Vorhersage &amp; Variablenselektion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Multiple Lineare Regression und kleinste Quadrate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Überanpassung und Kollinearität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Vorhersagefehler, Kreuzvalidierung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Subset-, Ridge- und Lasso Regression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Logistische Regression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Glmnet und Boosting</a:t>
            </a:r>
            <a:endParaRPr sz="1600"/>
          </a:p>
        </p:txBody>
      </p:sp>
      <p:sp>
        <p:nvSpPr>
          <p:cNvPr id="413" name="Google Shape;413;p43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Variablen Bewertung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Hypothesentest und Multiples Testen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Alpha-Fehler und FWER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Bonferroni- und FDR-Korrektur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Volcano-Plot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Varianzschrumpfung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4" name="Google Shape;4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25" y="881775"/>
            <a:ext cx="3223574" cy="32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/>
        </p:nvSpPr>
        <p:spPr>
          <a:xfrm>
            <a:off x="504900" y="4182700"/>
            <a:ext cx="406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Geraden an die Datenpunkte</a:t>
            </a:r>
            <a:endParaRPr sz="1600"/>
          </a:p>
        </p:txBody>
      </p:sp>
      <p:sp>
        <p:nvSpPr>
          <p:cNvPr id="421" name="Google Shape;421;p44"/>
          <p:cNvSpPr txBox="1"/>
          <p:nvPr/>
        </p:nvSpPr>
        <p:spPr>
          <a:xfrm>
            <a:off x="5768875" y="4075200"/>
            <a:ext cx="32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p-dimensional Hyperebene im angepasst an die Datenpunkte: </a:t>
            </a:r>
            <a:endParaRPr sz="1600"/>
          </a:p>
        </p:txBody>
      </p:sp>
      <p:pic>
        <p:nvPicPr>
          <p:cNvPr descr="(y_{i},x_{1i},\ldots,x_{pi})" id="422" name="Google Shape;422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49" y="4613800"/>
            <a:ext cx="1659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i})" id="423" name="Google Shape;423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535" y="4512100"/>
            <a:ext cx="855866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75" y="909950"/>
            <a:ext cx="2885075" cy="2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Methode Kleinster Quadrate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26" name="Google Shape;42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Übungen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A1-A4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A5</a:t>
            </a:r>
            <a:endParaRPr/>
          </a:p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432" name="Google Shape;4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/>
          <p:nvPr/>
        </p:nvSpPr>
        <p:spPr>
          <a:xfrm>
            <a:off x="563750" y="350782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   ist die orthogonale Projektion von </a:t>
            </a:r>
            <a:r>
              <a:rPr b="1" lang="en"/>
              <a:t>y </a:t>
            </a:r>
            <a:r>
              <a:rPr lang="en"/>
              <a:t>auf den Spaltenraum der Matrix </a:t>
            </a:r>
            <a:r>
              <a:rPr b="1" lang="en"/>
              <a:t>X</a:t>
            </a:r>
            <a:r>
              <a:rPr lang="en"/>
              <a:t>.</a:t>
            </a:r>
            <a:endParaRPr/>
          </a:p>
        </p:txBody>
      </p:sp>
      <p:pic>
        <p:nvPicPr>
          <p:cNvPr descr="{\bf{y}}=(y_1,\ldots,y_n)" id="434" name="Google Shape;434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215" y="135807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435" name="Google Shape;435;p4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949" y="1011725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 txBox="1"/>
          <p:nvPr/>
        </p:nvSpPr>
        <p:spPr>
          <a:xfrm>
            <a:off x="490275" y="220592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5"/>
          <p:cNvSpPr txBox="1"/>
          <p:nvPr/>
        </p:nvSpPr>
        <p:spPr>
          <a:xfrm>
            <a:off x="490275" y="9578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969125" y="220592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\hat{\bf y}&amp;=\bf X^T\hat\beta\\&#10;&amp;=\bf X^T(\bf X^T \bf X)^{-1}\bf X^T \bf y\\&#10;&amp;=\bf H \bf y.&#10;\end{align*}" id="439" name="Google Shape;439;p4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473" y="2119375"/>
            <a:ext cx="258031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/>
        </p:nvSpPr>
        <p:spPr>
          <a:xfrm>
            <a:off x="490275" y="203900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id="441" name="Google Shape;44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750" y="3538725"/>
            <a:ext cx="256125" cy="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Schrumpfung in Richtung der Hauptachsen</a:t>
            </a:r>
            <a:endParaRPr sz="2730"/>
          </a:p>
        </p:txBody>
      </p:sp>
      <p:sp>
        <p:nvSpPr>
          <p:cNvPr id="448" name="Google Shape;448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Finde die Hauptachsen mittels der Singulärwertzerlegung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V</a:t>
            </a:r>
            <a:r>
              <a:rPr lang="en" sz="1500"/>
              <a:t>:  Hauptachsenrichtungen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</a:t>
            </a:r>
            <a:r>
              <a:rPr lang="en" sz="1500"/>
              <a:t>: Spaltenraum von X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Spalten von </a:t>
            </a:r>
            <a:r>
              <a:rPr b="1" lang="en" sz="1500"/>
              <a:t>UD</a:t>
            </a:r>
            <a:r>
              <a:rPr lang="en" sz="1500"/>
              <a:t>: Hauptachsen von X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Singulärwerte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Ridge Regression</a:t>
            </a:r>
            <a:endParaRPr sz="1500"/>
          </a:p>
        </p:txBody>
      </p:sp>
      <p:pic>
        <p:nvPicPr>
          <p:cNvPr id="450" name="Google Shape;4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" y="994600"/>
            <a:ext cx="4190975" cy="38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=UDV^T}" id="451" name="Google Shape;451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048" y="1536500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\hat y}^{\rm Ridge}=\sum_{j=1}^{p}{\bf u}_j \frac{d_j^2}{d_j^2+\lambda}{\bf u}_j^T {\bf y}." id="452" name="Google Shape;452;p4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750" y="3613000"/>
            <a:ext cx="3139800" cy="6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/>
          <p:nvPr/>
        </p:nvSpPr>
        <p:spPr>
          <a:xfrm>
            <a:off x="7407725" y="3489013"/>
            <a:ext cx="5487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_1 \geq \ldots \geq d_p\geq 0" id="454" name="Google Shape;454;p4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915" y="2939101"/>
            <a:ext cx="1755986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6"/>
          <p:cNvSpPr txBox="1"/>
          <p:nvPr/>
        </p:nvSpPr>
        <p:spPr>
          <a:xfrm>
            <a:off x="4908150" y="4341700"/>
            <a:ext cx="411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Varianz)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457" name="Google Shape;457;p46"/>
          <p:cNvCxnSpPr/>
          <p:nvPr/>
        </p:nvCxnSpPr>
        <p:spPr>
          <a:xfrm flipH="1" rot="10800000">
            <a:off x="2257875" y="2500725"/>
            <a:ext cx="202500" cy="26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6"/>
          <p:cNvCxnSpPr/>
          <p:nvPr/>
        </p:nvCxnSpPr>
        <p:spPr>
          <a:xfrm>
            <a:off x="2258175" y="2779975"/>
            <a:ext cx="242700" cy="1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6"/>
          <p:cNvSpPr txBox="1"/>
          <p:nvPr/>
        </p:nvSpPr>
        <p:spPr>
          <a:xfrm>
            <a:off x="2141625" y="217155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1</a:t>
            </a:r>
            <a:endParaRPr b="1" baseline="-25000">
              <a:solidFill>
                <a:srgbClr val="FF0000"/>
              </a:solidFill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2257875" y="287070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</a:t>
            </a:r>
            <a:r>
              <a:rPr b="1" baseline="-25000" lang="en">
                <a:solidFill>
                  <a:srgbClr val="FF0000"/>
                </a:solidFill>
              </a:rPr>
              <a:t>2</a:t>
            </a:r>
            <a:endParaRPr b="1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Methode Kleinster Quadrate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Schätzung der Regressions Koeffizienten mittels der “Methode Kleinster Quadrate” (Ordinary Least Squares, OLS) </a:t>
            </a:r>
            <a:endParaRPr sz="1600"/>
          </a:p>
        </p:txBody>
      </p:sp>
      <p:pic>
        <p:nvPicPr>
          <p:cNvPr id="467" name="Google Shape;4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" y="3086299"/>
            <a:ext cx="4915050" cy="130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468" name="Google Shape;468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75" y="18972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7"/>
          <p:cNvSpPr txBox="1"/>
          <p:nvPr/>
        </p:nvSpPr>
        <p:spPr>
          <a:xfrm>
            <a:off x="5590575" y="1931525"/>
            <a:ext cx="274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Optimierungsproblem: “Finde das Argument des Minimums”</a:t>
            </a:r>
            <a:endParaRPr sz="1800"/>
          </a:p>
        </p:txBody>
      </p:sp>
      <p:sp>
        <p:nvSpPr>
          <p:cNvPr id="470" name="Google Shape;470;p47"/>
          <p:cNvSpPr txBox="1"/>
          <p:nvPr/>
        </p:nvSpPr>
        <p:spPr>
          <a:xfrm>
            <a:off x="5554300" y="3357150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 (*)</a:t>
            </a:r>
            <a:endParaRPr sz="1800"/>
          </a:p>
        </p:txBody>
      </p:sp>
      <p:sp>
        <p:nvSpPr>
          <p:cNvPr id="471" name="Google Shape;471;p47"/>
          <p:cNvSpPr txBox="1"/>
          <p:nvPr/>
        </p:nvSpPr>
        <p:spPr>
          <a:xfrm>
            <a:off x="5554300" y="4358400"/>
            <a:ext cx="3642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Notiz: viele statistischen Verfahren haben keine geschlossene Lösung und müssen “numerisch” approximiert werden </a:t>
            </a:r>
            <a:endParaRPr sz="1300"/>
          </a:p>
        </p:txBody>
      </p:sp>
      <p:sp>
        <p:nvSpPr>
          <p:cNvPr id="472" name="Google Shape;47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/>
        </p:nvSpPr>
        <p:spPr>
          <a:xfrm>
            <a:off x="323950" y="18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Best Subset- und Schrittweise Regression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478" name="Google Shape;478;p48"/>
          <p:cNvSpPr txBox="1"/>
          <p:nvPr/>
        </p:nvSpPr>
        <p:spPr>
          <a:xfrm>
            <a:off x="388350" y="774225"/>
            <a:ext cx="83673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 Linear Regression anhand einer Subgruppe “S” von Kovariablen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9" name="Google Shape;4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285725"/>
            <a:ext cx="6922700" cy="9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 txBox="1"/>
          <p:nvPr/>
        </p:nvSpPr>
        <p:spPr>
          <a:xfrm>
            <a:off x="388350" y="2054275"/>
            <a:ext cx="80706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 gibt verschieden Verfahren zur Generierung von Subgruppen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Vorwärtsselektion</a:t>
            </a:r>
            <a:r>
              <a:rPr lang="en" sz="1600"/>
              <a:t>: starte mit “leerem Modell”, füge wichtige Variablen schrittweise hinzu (F-Statistik)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Rückwärtsselektion</a:t>
            </a:r>
            <a:r>
              <a:rPr lang="en" sz="1600"/>
              <a:t>: starte mit “vollem Modell”, eliminiere schrittweise weniger wichtige Variablen (F-statistik)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Alle Subset-Selektion</a:t>
            </a:r>
            <a:r>
              <a:rPr lang="en" sz="1600"/>
              <a:t> 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Sequenz von Subgruppen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descr="S_1, S_2,\ldots,S_K" id="481" name="Google Shape;481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93" y="4320850"/>
            <a:ext cx="1894332" cy="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 txBox="1"/>
          <p:nvPr/>
        </p:nvSpPr>
        <p:spPr>
          <a:xfrm>
            <a:off x="5228675" y="4218475"/>
            <a:ext cx="4175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→ Wähle das “Beste” Modell (Subgruppe)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Zum Beispiel: AIC, Cp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3" name="Google Shape;48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 with high-dimensional data</a:t>
            </a:r>
            <a:endParaRPr/>
          </a:p>
        </p:txBody>
      </p:sp>
      <p:grpSp>
        <p:nvGrpSpPr>
          <p:cNvPr id="489" name="Google Shape;489;p49"/>
          <p:cNvGrpSpPr/>
          <p:nvPr/>
        </p:nvGrpSpPr>
        <p:grpSpPr>
          <a:xfrm>
            <a:off x="5086350" y="2551176"/>
            <a:ext cx="3314700" cy="1039612"/>
            <a:chOff x="6781800" y="3401568"/>
            <a:chExt cx="4419600" cy="1386149"/>
          </a:xfrm>
        </p:grpSpPr>
        <p:sp>
          <p:nvSpPr>
            <p:cNvPr id="490" name="Google Shape;490;p49"/>
            <p:cNvSpPr txBox="1"/>
            <p:nvPr/>
          </p:nvSpPr>
          <p:spPr>
            <a:xfrm>
              <a:off x="7826761" y="4079717"/>
              <a:ext cx="245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</a:rPr>
                <a:t>Prediction Cross-validation</a:t>
              </a:r>
              <a:endParaRPr sz="1100"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6781800" y="3401568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49"/>
          <p:cNvGrpSpPr/>
          <p:nvPr/>
        </p:nvGrpSpPr>
        <p:grpSpPr>
          <a:xfrm>
            <a:off x="3367164" y="3002300"/>
            <a:ext cx="2652668" cy="1887785"/>
            <a:chOff x="4630750" y="4050395"/>
            <a:chExt cx="3182565" cy="2095211"/>
          </a:xfrm>
        </p:grpSpPr>
        <p:sp>
          <p:nvSpPr>
            <p:cNvPr id="493" name="Google Shape;493;p49"/>
            <p:cNvSpPr txBox="1"/>
            <p:nvPr/>
          </p:nvSpPr>
          <p:spPr>
            <a:xfrm>
              <a:off x="5172932" y="4050395"/>
              <a:ext cx="23082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Lasso - and Ridge R</a:t>
              </a:r>
              <a:r>
                <a:rPr lang="en" sz="1500">
                  <a:solidFill>
                    <a:schemeClr val="dk1"/>
                  </a:solidFill>
                </a:rPr>
                <a:t>egression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30750" y="5055777"/>
              <a:ext cx="3182565" cy="10898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" name="Google Shape;495;p49"/>
          <p:cNvGrpSpPr/>
          <p:nvPr/>
        </p:nvGrpSpPr>
        <p:grpSpPr>
          <a:xfrm>
            <a:off x="3429226" y="899729"/>
            <a:ext cx="2528550" cy="1633871"/>
            <a:chOff x="4572301" y="1199639"/>
            <a:chExt cx="3371400" cy="2178494"/>
          </a:xfrm>
        </p:grpSpPr>
        <p:pic>
          <p:nvPicPr>
            <p:cNvPr id="496" name="Google Shape;496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385" y="1199639"/>
              <a:ext cx="2519807" cy="166825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97" name="Google Shape;497;p49"/>
            <p:cNvSpPr txBox="1"/>
            <p:nvPr/>
          </p:nvSpPr>
          <p:spPr>
            <a:xfrm>
              <a:off x="4572301" y="2998633"/>
              <a:ext cx="3371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Mathematics &amp; PhD statistics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49"/>
          <p:cNvGrpSpPr/>
          <p:nvPr/>
        </p:nvGrpSpPr>
        <p:grpSpPr>
          <a:xfrm>
            <a:off x="6172200" y="3878332"/>
            <a:ext cx="2857518" cy="1265139"/>
            <a:chOff x="8229600" y="5171109"/>
            <a:chExt cx="3810024" cy="1686852"/>
          </a:xfrm>
        </p:grpSpPr>
        <p:sp>
          <p:nvSpPr>
            <p:cNvPr id="499" name="Google Shape;499;p49"/>
            <p:cNvSpPr txBox="1"/>
            <p:nvPr/>
          </p:nvSpPr>
          <p:spPr>
            <a:xfrm>
              <a:off x="8715982" y="5502251"/>
              <a:ext cx="2895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Investigating molecular disease heterogeneity</a:t>
              </a:r>
              <a:endParaRPr b="1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8229600" y="5171109"/>
              <a:ext cx="3810024" cy="1686852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9"/>
          <p:cNvSpPr txBox="1"/>
          <p:nvPr/>
        </p:nvSpPr>
        <p:spPr>
          <a:xfrm>
            <a:off x="7543800" y="2985788"/>
            <a:ext cx="1657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L1-penalization for g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raphical </a:t>
            </a:r>
            <a:r>
              <a:rPr lang="en" sz="1500">
                <a:solidFill>
                  <a:schemeClr val="dk1"/>
                </a:solidFill>
              </a:rPr>
              <a:t>m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odels &amp; </a:t>
            </a:r>
            <a:r>
              <a:rPr lang="en" sz="1500">
                <a:solidFill>
                  <a:schemeClr val="dk1"/>
                </a:solidFill>
              </a:rPr>
              <a:t>mixture models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49"/>
          <p:cNvGrpSpPr/>
          <p:nvPr/>
        </p:nvGrpSpPr>
        <p:grpSpPr>
          <a:xfrm>
            <a:off x="6789026" y="899116"/>
            <a:ext cx="1919661" cy="1606434"/>
            <a:chOff x="6789026" y="899116"/>
            <a:chExt cx="1919661" cy="1606434"/>
          </a:xfrm>
        </p:grpSpPr>
        <p:pic>
          <p:nvPicPr>
            <p:cNvPr id="503" name="Google Shape;503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39767" y="899116"/>
              <a:ext cx="1868920" cy="127258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4" name="Google Shape;504;p49"/>
            <p:cNvSpPr txBox="1"/>
            <p:nvPr/>
          </p:nvSpPr>
          <p:spPr>
            <a:xfrm>
              <a:off x="6789026" y="2220850"/>
              <a:ext cx="1869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Postdoc at NKI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49"/>
          <p:cNvGrpSpPr/>
          <p:nvPr/>
        </p:nvGrpSpPr>
        <p:grpSpPr>
          <a:xfrm>
            <a:off x="171449" y="3878332"/>
            <a:ext cx="2800332" cy="1258497"/>
            <a:chOff x="228599" y="5171109"/>
            <a:chExt cx="3733776" cy="1677996"/>
          </a:xfrm>
        </p:grpSpPr>
        <p:sp>
          <p:nvSpPr>
            <p:cNvPr id="506" name="Google Shape;506;p49"/>
            <p:cNvSpPr txBox="1"/>
            <p:nvPr/>
          </p:nvSpPr>
          <p:spPr>
            <a:xfrm>
              <a:off x="609600" y="5638800"/>
              <a:ext cx="3048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Biomarker analysis in early drug development</a:t>
              </a:r>
              <a:endParaRPr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228599" y="5171109"/>
              <a:ext cx="3733776" cy="1677996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49"/>
          <p:cNvGrpSpPr/>
          <p:nvPr/>
        </p:nvGrpSpPr>
        <p:grpSpPr>
          <a:xfrm>
            <a:off x="91796" y="2551274"/>
            <a:ext cx="3993645" cy="1338024"/>
            <a:chOff x="122395" y="3401699"/>
            <a:chExt cx="5324860" cy="1784032"/>
          </a:xfrm>
        </p:grpSpPr>
        <p:sp>
          <p:nvSpPr>
            <p:cNvPr id="509" name="Google Shape;509;p49"/>
            <p:cNvSpPr/>
            <p:nvPr/>
          </p:nvSpPr>
          <p:spPr>
            <a:xfrm rot="10800000">
              <a:off x="1027655" y="3401699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9"/>
            <p:cNvSpPr txBox="1"/>
            <p:nvPr/>
          </p:nvSpPr>
          <p:spPr>
            <a:xfrm>
              <a:off x="2590800" y="4169933"/>
              <a:ext cx="207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Multiple testing</a:t>
              </a:r>
              <a:endParaRPr sz="1100"/>
            </a:p>
          </p:txBody>
        </p:sp>
        <p:sp>
          <p:nvSpPr>
            <p:cNvPr id="511" name="Google Shape;511;p49"/>
            <p:cNvSpPr txBox="1"/>
            <p:nvPr/>
          </p:nvSpPr>
          <p:spPr>
            <a:xfrm>
              <a:off x="122395" y="4169931"/>
              <a:ext cx="2286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Bayesian inference &amp; Shrinkage</a:t>
              </a:r>
              <a:endParaRPr sz="1100"/>
            </a:p>
          </p:txBody>
        </p:sp>
      </p:grpSp>
      <p:grpSp>
        <p:nvGrpSpPr>
          <p:cNvPr id="512" name="Google Shape;512;p49"/>
          <p:cNvGrpSpPr/>
          <p:nvPr/>
        </p:nvGrpSpPr>
        <p:grpSpPr>
          <a:xfrm>
            <a:off x="375422" y="894750"/>
            <a:ext cx="2206353" cy="1605575"/>
            <a:chOff x="500563" y="1193000"/>
            <a:chExt cx="2941804" cy="2140767"/>
          </a:xfrm>
        </p:grpSpPr>
        <p:pic>
          <p:nvPicPr>
            <p:cNvPr id="513" name="Google Shape;513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0563" y="1193000"/>
              <a:ext cx="2554325" cy="168602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14" name="Google Shape;514;p49"/>
            <p:cNvSpPr txBox="1"/>
            <p:nvPr/>
          </p:nvSpPr>
          <p:spPr>
            <a:xfrm>
              <a:off x="500567" y="2954267"/>
              <a:ext cx="2941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HTA, </a:t>
              </a:r>
              <a:r>
                <a:rPr lang="en">
                  <a:solidFill>
                    <a:schemeClr val="dk1"/>
                  </a:solidFill>
                </a:rPr>
                <a:t>4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½ yrs pRED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</a:t>
            </a:r>
            <a:endParaRPr/>
          </a:p>
        </p:txBody>
      </p:sp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850" y="1262063"/>
            <a:ext cx="3734575" cy="26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75" y="1146600"/>
            <a:ext cx="3441275" cy="32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Quizfragen</a:t>
            </a:r>
            <a:endParaRPr/>
          </a:p>
        </p:txBody>
      </p:sp>
      <p:sp>
        <p:nvSpPr>
          <p:cNvPr id="529" name="Google Shape;529;p5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Was ist das “beste” Modell? Quizfrage: A) Beste Anpassung an die Daten, B) Kleinster Generalisierungsfehler, C) Kleinster R2 Wert</a:t>
            </a:r>
            <a:endParaRPr/>
          </a:p>
        </p:txBody>
      </p:sp>
      <p:sp>
        <p:nvSpPr>
          <p:cNvPr id="530" name="Google Shape;53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/>
          <p:nvPr>
            <p:ph type="title"/>
          </p:nvPr>
        </p:nvSpPr>
        <p:spPr>
          <a:xfrm>
            <a:off x="311700" y="20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Entscheidungsbaum?</a:t>
            </a:r>
            <a:endParaRPr/>
          </a:p>
        </p:txBody>
      </p:sp>
      <p:pic>
        <p:nvPicPr>
          <p:cNvPr id="536" name="Google Shape;5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26" y="1100800"/>
            <a:ext cx="4916600" cy="3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2"/>
          <p:cNvSpPr txBox="1"/>
          <p:nvPr/>
        </p:nvSpPr>
        <p:spPr>
          <a:xfrm>
            <a:off x="311700" y="1073125"/>
            <a:ext cx="3606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Wird ein Apfelbaum Früchte tragen (nein/ja)?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Entscheidungsbaum anhand “Alter”, “Sorte” und “Boden”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Klassifikation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package rpart</a:t>
            </a:r>
            <a:endParaRPr/>
          </a:p>
        </p:txBody>
      </p:sp>
      <p:pic>
        <p:nvPicPr>
          <p:cNvPr id="538" name="Google Shape;5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075" y="34650"/>
            <a:ext cx="1323525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/>
        </p:nvSpPr>
        <p:spPr>
          <a:xfrm>
            <a:off x="252788" y="3299475"/>
            <a:ext cx="26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kombiniert viele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Bäume (*) </a:t>
            </a:r>
            <a:endParaRPr/>
          </a:p>
        </p:txBody>
      </p:sp>
      <p:sp>
        <p:nvSpPr>
          <p:cNvPr id="545" name="Google Shape;545;p53"/>
          <p:cNvSpPr txBox="1"/>
          <p:nvPr/>
        </p:nvSpPr>
        <p:spPr>
          <a:xfrm>
            <a:off x="6583300" y="3191625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Bessere Bäume bekommen mehr Gewicht in der Klassifikation</a:t>
            </a:r>
            <a:endParaRPr/>
          </a:p>
        </p:txBody>
      </p:sp>
      <p:sp>
        <p:nvSpPr>
          <p:cNvPr id="546" name="Google Shape;546;p53"/>
          <p:cNvSpPr txBox="1"/>
          <p:nvPr/>
        </p:nvSpPr>
        <p:spPr>
          <a:xfrm>
            <a:off x="3408375" y="3149525"/>
            <a:ext cx="27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Jeder Baum berücksichtigt die Fehler des vorhergehenden Baumes (Gewichtung der Datenpunkte)</a:t>
            </a:r>
            <a:endParaRPr/>
          </a:p>
        </p:txBody>
      </p:sp>
      <p:sp>
        <p:nvSpPr>
          <p:cNvPr id="547" name="Google Shape;547;p53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3" y="872342"/>
            <a:ext cx="2817774" cy="224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84" y="209025"/>
            <a:ext cx="3137868" cy="29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3"/>
          <p:cNvSpPr txBox="1"/>
          <p:nvPr/>
        </p:nvSpPr>
        <p:spPr>
          <a:xfrm>
            <a:off x="263634" y="209018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endParaRPr b="1" sz="2500"/>
          </a:p>
        </p:txBody>
      </p:sp>
      <p:sp>
        <p:nvSpPr>
          <p:cNvPr id="552" name="Google Shape;552;p53"/>
          <p:cNvSpPr txBox="1"/>
          <p:nvPr/>
        </p:nvSpPr>
        <p:spPr>
          <a:xfrm>
            <a:off x="6699600" y="4838675"/>
            <a:ext cx="34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AdaBoost verwendet “Stümpfe”</a:t>
            </a:r>
            <a:endParaRPr sz="1200"/>
          </a:p>
        </p:txBody>
      </p:sp>
      <p:pic>
        <p:nvPicPr>
          <p:cNvPr id="553" name="Google Shape;55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13188"/>
            <a:ext cx="3273425" cy="49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i^{(m+1)}=\\&#10;w_i^{(m)}\times\exp(\alpha_m I(y_i\neq G_{mi}))" id="554" name="Google Shape;554;p5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989" y="4238338"/>
            <a:ext cx="2614124" cy="7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6563" y="4238350"/>
            <a:ext cx="2208424" cy="56038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liegt nahe an der Wahrheit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900" y="1156038"/>
            <a:ext cx="4883100" cy="340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9" y="2023777"/>
            <a:ext cx="2968146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75" y="3413399"/>
            <a:ext cx="3644400" cy="15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76" y="2711625"/>
            <a:ext cx="2968150" cy="59725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X1, X2, X3 und X4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weicht leicht ab von der Wahrheit (blaue Linie)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0" y="1170125"/>
            <a:ext cx="4883100" cy="342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5" y="2408575"/>
            <a:ext cx="3974725" cy="7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75" y="3120000"/>
            <a:ext cx="3436700" cy="19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11700" y="602725"/>
            <a:ext cx="44100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Modell erfasst auch die Abweichungen vom echten Signal “Überanpassung”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Überschätzung der Regressionskoeffizienten</a:t>
            </a:r>
            <a:endParaRPr sz="1800"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50" y="724400"/>
            <a:ext cx="3952026" cy="27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32" y="2571750"/>
            <a:ext cx="3371694" cy="2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38467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X1,...,X15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Perfekter Fit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238400" y="16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25" y="2008875"/>
            <a:ext cx="4021501" cy="26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600" y="1898925"/>
            <a:ext cx="2670175" cy="3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09482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 residual degrees of freedom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Koeffizienten nicht definiert wegen Singularitäten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296900" y="565700"/>
            <a:ext cx="7695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Wenn p&gt;N dann ist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Mit anderen Worten: der Kleinste Quadrate Schätzer ist nicht definiert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Linearen Algebra: M invertierbar ⇔ det(M)≠0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1" name="Google Shape;131;p23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Singularität</a:t>
            </a:r>
            <a:endParaRPr/>
          </a:p>
        </p:txBody>
      </p:sp>
      <p:pic>
        <p:nvPicPr>
          <p:cNvPr descr="{\bf X}^T {\bf X}" id="132" name="Google Shape;132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1036300"/>
            <a:ext cx="838974" cy="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3830175" y="1036288"/>
            <a:ext cx="42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ist singulär (nicht invertierbar)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50" y="2656100"/>
            <a:ext cx="2765250" cy="19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393300" y="1673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Kollinearität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950" y="2127825"/>
            <a:ext cx="3329926" cy="28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352150" y="798725"/>
            <a:ext cx="78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Kollinearität: zwei oder mehr erklärende Variablen die eine starke Korrelation aufweisen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Viele Variablen (p gross) →  Kollinearität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Schätzung der Regressionskoeffizienten instabil und Aussagen zur </a:t>
            </a:r>
            <a:r>
              <a:rPr lang="en">
                <a:uFill>
                  <a:noFill/>
                </a:uFill>
                <a:hlinkClick r:id="rId4"/>
              </a:rPr>
              <a:t>Schätzung</a:t>
            </a:r>
            <a:r>
              <a:rPr lang="en"/>
              <a:t> der Regressionskoeffizienten zunehmend ungenau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5" y="2571750"/>
            <a:ext cx="4673700" cy="23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5185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Keine Kollinearität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28527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Starke Kollinearität</a:t>
            </a:r>
            <a:endParaRPr/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